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7"/>
  </p:notesMasterIdLst>
  <p:sldIdLst>
    <p:sldId id="256" r:id="rId2"/>
    <p:sldId id="257" r:id="rId3"/>
    <p:sldId id="284" r:id="rId4"/>
    <p:sldId id="258" r:id="rId5"/>
    <p:sldId id="285" r:id="rId6"/>
    <p:sldId id="286" r:id="rId7"/>
    <p:sldId id="259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8BF14-FAE3-4902-B57B-6A6EA4332248}">
  <a:tblStyle styleId="{69C8BF14-FAE3-4902-B57B-6A6EA433224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0"/>
  </p:normalViewPr>
  <p:slideViewPr>
    <p:cSldViewPr snapToGrid="0" snapToObjects="1">
      <p:cViewPr varScale="1">
        <p:scale>
          <a:sx n="140" d="100"/>
          <a:sy n="140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6728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119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5068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4579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2433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562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5497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2721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8565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2443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367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706650" y="3872628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081693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420475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362484" y="1670132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6818460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2300611" y="990189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3001074" y="4182123"/>
            <a:ext cx="508850" cy="478710"/>
            <a:chOff x="5972700" y="2330200"/>
            <a:chExt cx="411625" cy="387275"/>
          </a:xfrm>
        </p:grpSpPr>
        <p:sp>
          <p:nvSpPr>
            <p:cNvPr id="22" name="Shape 2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>
            <a:off x="5861767" y="506559"/>
            <a:ext cx="524974" cy="832144"/>
            <a:chOff x="6718575" y="2318625"/>
            <a:chExt cx="256950" cy="407375"/>
          </a:xfrm>
        </p:grpSpPr>
        <p:sp>
          <p:nvSpPr>
            <p:cNvPr id="25" name="Shape 2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757246" y="861969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509928" y="4757334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5494851" y="4374526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706650" y="3872628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081693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420475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362484" y="1670132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6818460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2300611" y="990189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50" name="Shape 50"/>
          <p:cNvGrpSpPr/>
          <p:nvPr/>
        </p:nvGrpSpPr>
        <p:grpSpPr>
          <a:xfrm>
            <a:off x="3001074" y="4182123"/>
            <a:ext cx="508850" cy="478710"/>
            <a:chOff x="5972700" y="2330200"/>
            <a:chExt cx="411625" cy="387275"/>
          </a:xfrm>
        </p:grpSpPr>
        <p:sp>
          <p:nvSpPr>
            <p:cNvPr id="51" name="Shape 5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3" name="Shape 53"/>
          <p:cNvGrpSpPr/>
          <p:nvPr/>
        </p:nvGrpSpPr>
        <p:grpSpPr>
          <a:xfrm>
            <a:off x="5861767" y="506559"/>
            <a:ext cx="524974" cy="832144"/>
            <a:chOff x="6718575" y="2318625"/>
            <a:chExt cx="256950" cy="407375"/>
          </a:xfrm>
        </p:grpSpPr>
        <p:sp>
          <p:nvSpPr>
            <p:cNvPr id="54" name="Shape 5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Shape 6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2" name="Shape 62"/>
          <p:cNvSpPr/>
          <p:nvPr/>
        </p:nvSpPr>
        <p:spPr>
          <a:xfrm>
            <a:off x="2757246" y="861969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509928" y="4757334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5494851" y="4374526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02BDC7"/>
              </a:buClr>
              <a:buSzPct val="100000"/>
              <a:defRPr sz="30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2886100" y="2916251"/>
            <a:ext cx="3371700" cy="78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B600"/>
              </a:buClr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30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704596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522903" y="316284"/>
            <a:ext cx="212999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847950" y="4168078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8507493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8622048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550021" y="4801657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7325660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726411" y="3200064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8142374" y="4477573"/>
            <a:ext cx="508850" cy="478710"/>
            <a:chOff x="5972700" y="2330200"/>
            <a:chExt cx="411625" cy="387275"/>
          </a:xfrm>
        </p:grpSpPr>
        <p:sp>
          <p:nvSpPr>
            <p:cNvPr id="143" name="Shape 14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2139871" y="482539"/>
            <a:ext cx="398657" cy="631920"/>
            <a:chOff x="6718575" y="2318625"/>
            <a:chExt cx="256950" cy="407375"/>
          </a:xfrm>
        </p:grpSpPr>
        <p:sp>
          <p:nvSpPr>
            <p:cNvPr id="146" name="Shape 14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‹N°›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Magenta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C406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1156975" y="-137273"/>
            <a:ext cx="398700" cy="398699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1397225" y="337513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488128" y="1334484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847950" y="4168078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8507493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8622048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7550021" y="4801657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7325660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258289" y="1577100"/>
            <a:ext cx="93900" cy="93899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8726411" y="3200064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71" name="Shape 371"/>
          <p:cNvGrpSpPr/>
          <p:nvPr/>
        </p:nvGrpSpPr>
        <p:grpSpPr>
          <a:xfrm>
            <a:off x="8142374" y="4477573"/>
            <a:ext cx="508850" cy="478710"/>
            <a:chOff x="5972700" y="2330200"/>
            <a:chExt cx="411625" cy="387275"/>
          </a:xfrm>
        </p:grpSpPr>
        <p:sp>
          <p:nvSpPr>
            <p:cNvPr id="372" name="Shape 37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74" name="Shape 374"/>
          <p:cNvGrpSpPr/>
          <p:nvPr/>
        </p:nvGrpSpPr>
        <p:grpSpPr>
          <a:xfrm>
            <a:off x="545621" y="382389"/>
            <a:ext cx="398657" cy="631920"/>
            <a:chOff x="6718575" y="2318625"/>
            <a:chExt cx="256950" cy="407375"/>
          </a:xfrm>
        </p:grpSpPr>
        <p:sp>
          <p:nvSpPr>
            <p:cNvPr id="375" name="Shape 37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3" name="Shape 383"/>
          <p:cNvSpPr/>
          <p:nvPr/>
        </p:nvSpPr>
        <p:spPr>
          <a:xfrm>
            <a:off x="-117275" y="847256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‹N°›</a:t>
            </a:fld>
            <a:endParaRPr lang="en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spcAft>
                <a:spcPts val="1000"/>
              </a:spcAft>
              <a:buClr>
                <a:srgbClr val="A6BCC9"/>
              </a:buClr>
              <a:buSzPct val="100000"/>
              <a:buFont typeface="Lato"/>
              <a:buChar char="○"/>
              <a:defRPr sz="2000">
                <a:solidFill>
                  <a:srgbClr val="4A5C65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spcAft>
                <a:spcPts val="1000"/>
              </a:spcAft>
              <a:buClr>
                <a:srgbClr val="A6BCC9"/>
              </a:buClr>
              <a:buSzPct val="100000"/>
              <a:buFont typeface="Lato"/>
              <a:buChar char="◦"/>
              <a:defRPr sz="2000">
                <a:solidFill>
                  <a:srgbClr val="4A5C65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spcAft>
                <a:spcPts val="1000"/>
              </a:spcAft>
              <a:buClr>
                <a:srgbClr val="A6BCC9"/>
              </a:buClr>
              <a:buSzPct val="100000"/>
              <a:buFont typeface="Lato"/>
              <a:buChar char="◦"/>
              <a:defRPr sz="2000">
                <a:solidFill>
                  <a:srgbClr val="4A5C65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spcAft>
                <a:spcPts val="1000"/>
              </a:spcAft>
              <a:buClr>
                <a:srgbClr val="A6BCC9"/>
              </a:buClr>
              <a:buSzPct val="100000"/>
              <a:buFont typeface="Lato"/>
              <a:buChar char="◦"/>
              <a:defRPr sz="2000">
                <a:solidFill>
                  <a:srgbClr val="4A5C65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spcAft>
                <a:spcPts val="1000"/>
              </a:spcAft>
              <a:buClr>
                <a:srgbClr val="A6BCC9"/>
              </a:buClr>
              <a:buSzPct val="100000"/>
              <a:buFont typeface="Lato"/>
              <a:buChar char="◦"/>
              <a:defRPr sz="2000">
                <a:solidFill>
                  <a:srgbClr val="4A5C65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spcAft>
                <a:spcPts val="1000"/>
              </a:spcAft>
              <a:buClr>
                <a:srgbClr val="A6BCC9"/>
              </a:buClr>
              <a:buSzPct val="100000"/>
              <a:buFont typeface="Lato"/>
              <a:buChar char="◦"/>
              <a:defRPr sz="2000">
                <a:solidFill>
                  <a:srgbClr val="4A5C65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spcAft>
                <a:spcPts val="1000"/>
              </a:spcAft>
              <a:buClr>
                <a:srgbClr val="A6BCC9"/>
              </a:buClr>
              <a:buSzPct val="100000"/>
              <a:buFont typeface="Lato"/>
              <a:buChar char="◦"/>
              <a:defRPr sz="2000">
                <a:solidFill>
                  <a:srgbClr val="4A5C65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spcAft>
                <a:spcPts val="1000"/>
              </a:spcAft>
              <a:buClr>
                <a:srgbClr val="A6BCC9"/>
              </a:buClr>
              <a:buSzPct val="100000"/>
              <a:buFont typeface="Lato"/>
              <a:buChar char="◦"/>
              <a:defRPr sz="2000">
                <a:solidFill>
                  <a:srgbClr val="4A5C65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spcAft>
                <a:spcPts val="1000"/>
              </a:spcAft>
              <a:buClr>
                <a:srgbClr val="A6BCC9"/>
              </a:buClr>
              <a:buSzPct val="100000"/>
              <a:buFont typeface="Lato"/>
              <a:buChar char="◦"/>
              <a:defRPr sz="2000">
                <a:solidFill>
                  <a:srgbClr val="4A5C65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2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2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2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2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2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2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2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2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Roboto Slab"/>
              <a:buNone/>
              <a:defRPr sz="20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200">
                <a:solidFill>
                  <a:srgbClr val="A6BCC9"/>
                </a:solidFill>
                <a:latin typeface="Lato"/>
                <a:ea typeface="Lato"/>
                <a:cs typeface="Lato"/>
                <a:sym typeface="Lato"/>
              </a:rPr>
              <a:t>‹N°›</a:t>
            </a:fld>
            <a:endParaRPr lang="en" sz="1200">
              <a:solidFill>
                <a:srgbClr val="A6BCC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60" r:id="rId4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Restitution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  <p:pic>
        <p:nvPicPr>
          <p:cNvPr id="3" name="Image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A298C51-764F-4543-9471-A7186C589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450" y="1841500"/>
            <a:ext cx="5523572" cy="190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623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18FF749-8297-8245-8754-AEFFAD296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42C8FED0-A418-FA47-9621-2F9EC600A3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0307" y="614863"/>
            <a:ext cx="3411728" cy="362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86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3209C42-FD85-834B-B35A-88454243E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825" y="614862"/>
            <a:ext cx="3391342" cy="368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7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2DC76F2-209F-A44C-AFDC-601C9C85E7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Image 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46F3F4B9-F7A8-E343-94AC-C702FC06A8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0475" y="1005366"/>
            <a:ext cx="4124655" cy="325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55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  <p:pic>
        <p:nvPicPr>
          <p:cNvPr id="3" name="Image 2" descr="Une image contenant capture d’écran, dessin&#10;&#10;Description générée automatiquement">
            <a:extLst>
              <a:ext uri="{FF2B5EF4-FFF2-40B4-BE49-F238E27FC236}">
                <a16:creationId xmlns:a16="http://schemas.microsoft.com/office/drawing/2014/main" id="{AE535343-EC9C-9140-ADDD-568D0EF3B4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151" y="1275168"/>
            <a:ext cx="5583667" cy="261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86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66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err="1"/>
              <a:t>Présentation</a:t>
            </a:r>
            <a:r>
              <a:rPr lang="en" dirty="0"/>
              <a:t> du </a:t>
            </a:r>
            <a:r>
              <a:rPr lang="en" dirty="0" err="1"/>
              <a:t>processus</a:t>
            </a:r>
            <a:endParaRPr lang="en" dirty="0"/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2830924" y="1417850"/>
            <a:ext cx="5358215" cy="29712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b="1" dirty="0" err="1">
                <a:solidFill>
                  <a:srgbClr val="4A5C65"/>
                </a:solidFill>
              </a:rPr>
              <a:t>Attentes</a:t>
            </a:r>
            <a:r>
              <a:rPr lang="en" sz="1200" b="1" dirty="0">
                <a:solidFill>
                  <a:srgbClr val="4A5C65"/>
                </a:solidFill>
              </a:rPr>
              <a:t> : </a:t>
            </a:r>
            <a:endParaRPr lang="en" sz="1200" dirty="0"/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 dirty="0"/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fr-FR" sz="1200" dirty="0"/>
              <a:t>Rencontrer les membres de l’équipe système pour leur demander individuellement puis collectivement leur ressentis concernant les perspectives d’équipe, projection, vision.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lang="fr-FR" sz="1200" dirty="0"/>
          </a:p>
          <a:p>
            <a:pPr lvl="0"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b="1" dirty="0"/>
              <a:t>Contexte</a:t>
            </a:r>
            <a:r>
              <a:rPr lang="fr-FR" sz="1200" dirty="0"/>
              <a:t> :</a:t>
            </a:r>
          </a:p>
          <a:p>
            <a:pPr lvl="0"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/>
              <a:t>Annonce la veille du départ de Mohamed. Situation tendue.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lang="fr-FR" sz="1200" dirty="0"/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fr-FR" sz="1200" b="1" dirty="0"/>
              <a:t>Personnes impliquées :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Courier New" panose="02070309020205020404" pitchFamily="49" charset="0"/>
              <a:buChar char="o"/>
            </a:pPr>
            <a:r>
              <a:rPr lang="fr-FR" sz="1200" dirty="0"/>
              <a:t>Thierry : départ prochain en retraite 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Courier New" panose="02070309020205020404" pitchFamily="49" charset="0"/>
              <a:buChar char="o"/>
            </a:pPr>
            <a:r>
              <a:rPr lang="fr-FR" sz="1200" dirty="0"/>
              <a:t>Mohamed : prestataire – départ programmé</a:t>
            </a:r>
          </a:p>
          <a:p>
            <a:pPr marL="171450" lvl="0" indent="-1714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Courier New" panose="02070309020205020404" pitchFamily="49" charset="0"/>
              <a:buChar char="o"/>
            </a:pPr>
            <a:r>
              <a:rPr lang="fr-FR" sz="1200" dirty="0"/>
              <a:t>Alain : départ prochain en retraite </a:t>
            </a:r>
          </a:p>
          <a:p>
            <a:pPr marL="171450" indent="-171450">
              <a:spcAft>
                <a:spcPts val="0"/>
              </a:spcAft>
              <a:buClr>
                <a:schemeClr val="dk1"/>
              </a:buClr>
              <a:buSzPct val="91666"/>
              <a:buFont typeface="Courier New" panose="02070309020205020404" pitchFamily="49" charset="0"/>
              <a:buChar char="o"/>
            </a:pPr>
            <a:r>
              <a:rPr lang="fr-FR" sz="1200" dirty="0"/>
              <a:t>Mehdi 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lang="fr-FR" sz="1200" dirty="0"/>
          </a:p>
          <a:p>
            <a:pPr lvl="0">
              <a:spcBef>
                <a:spcPts val="0"/>
              </a:spcBef>
              <a:buNone/>
            </a:pPr>
            <a:endParaRPr lang="fr-FR" dirty="0">
              <a:solidFill>
                <a:srgbClr val="4A5C65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4A5C65"/>
              </a:solidFill>
            </a:endParaRPr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err="1"/>
              <a:t>Déroulé</a:t>
            </a:r>
            <a:endParaRPr lang="en" dirty="0"/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2830924" y="1417850"/>
            <a:ext cx="5358215" cy="29712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fr-FR" sz="1200" b="1" dirty="0">
                <a:solidFill>
                  <a:srgbClr val="4A5C65"/>
                </a:solidFill>
              </a:rPr>
              <a:t>Organisation</a:t>
            </a:r>
            <a:r>
              <a:rPr lang="en" sz="1200" b="1" dirty="0">
                <a:solidFill>
                  <a:srgbClr val="4A5C65"/>
                </a:solidFill>
              </a:rPr>
              <a:t> de la </a:t>
            </a:r>
            <a:r>
              <a:rPr lang="en" sz="1200" b="1" dirty="0" err="1">
                <a:solidFill>
                  <a:srgbClr val="4A5C65"/>
                </a:solidFill>
              </a:rPr>
              <a:t>journée</a:t>
            </a:r>
            <a:r>
              <a:rPr lang="en" sz="1200" b="1" dirty="0">
                <a:solidFill>
                  <a:srgbClr val="4A5C65"/>
                </a:solidFill>
              </a:rPr>
              <a:t> : 8 </a:t>
            </a:r>
            <a:r>
              <a:rPr lang="en" sz="1200" b="1" dirty="0" err="1">
                <a:solidFill>
                  <a:srgbClr val="4A5C65"/>
                </a:solidFill>
              </a:rPr>
              <a:t>Juillet</a:t>
            </a:r>
            <a:endParaRPr lang="en" sz="1200" dirty="0"/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fr-FR" sz="1200" dirty="0"/>
              <a:t>Entretien individuels : Alain, Mohamed, Thierry (Mehdi absent)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fr-FR" sz="1200" dirty="0"/>
              <a:t>Atelier collectif de définition d’une vision par l’équipe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lang="fr-FR" sz="1200" dirty="0"/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fr-FR" sz="1200" b="1" dirty="0"/>
              <a:t>Problématique :</a:t>
            </a:r>
          </a:p>
          <a:p>
            <a:r>
              <a:rPr lang="fr-FR" sz="1200" dirty="0"/>
              <a:t>Comment voyez-vous demain ? par rapport à aujourd’hui ? </a:t>
            </a:r>
          </a:p>
          <a:p>
            <a:r>
              <a:rPr lang="fr-FR" sz="1200" dirty="0"/>
              <a:t>Comment voyez-vous l’admin système du CTIG dans 3 ans. (Etes-vous accords ?)</a:t>
            </a:r>
          </a:p>
          <a:p>
            <a:r>
              <a:rPr lang="fr-FR" sz="1200" dirty="0"/>
              <a:t>Constat au 8 Juillet et Identifier les perspectives.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lang="fr-FR" sz="1200" dirty="0"/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fr-FR" sz="1200" b="1" dirty="0"/>
              <a:t>Présentation et </a:t>
            </a:r>
            <a:r>
              <a:rPr lang="fr-FR" sz="1200" b="1" dirty="0" err="1"/>
              <a:t>débrief</a:t>
            </a:r>
            <a:r>
              <a:rPr lang="fr-FR" sz="1200" b="1" dirty="0"/>
              <a:t> : 17 Juillet</a:t>
            </a:r>
            <a:endParaRPr sz="1200" b="1" dirty="0"/>
          </a:p>
          <a:p>
            <a:pPr lvl="0">
              <a:spcBef>
                <a:spcPts val="0"/>
              </a:spcBef>
              <a:buNone/>
            </a:pPr>
            <a:endParaRPr lang="fr-FR" dirty="0">
              <a:solidFill>
                <a:srgbClr val="4A5C65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4A5C65"/>
              </a:solidFill>
            </a:endParaRPr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8683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ctrTitle" idx="4294967295"/>
          </p:nvPr>
        </p:nvSpPr>
        <p:spPr>
          <a:xfrm>
            <a:off x="685799" y="1507150"/>
            <a:ext cx="7432183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err="1">
                <a:solidFill>
                  <a:srgbClr val="FFB600"/>
                </a:solidFill>
              </a:rPr>
              <a:t>Entretiens</a:t>
            </a:r>
            <a:r>
              <a:rPr lang="en" sz="4000" dirty="0">
                <a:solidFill>
                  <a:srgbClr val="FFB600"/>
                </a:solidFill>
              </a:rPr>
              <a:t> </a:t>
            </a:r>
            <a:r>
              <a:rPr lang="en" sz="4000" dirty="0" err="1">
                <a:solidFill>
                  <a:srgbClr val="FFB600"/>
                </a:solidFill>
              </a:rPr>
              <a:t>Individuels</a:t>
            </a:r>
            <a:endParaRPr lang="en" sz="4000" dirty="0">
              <a:solidFill>
                <a:srgbClr val="FFB600"/>
              </a:solidFill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type="subTitle" idx="4294967295"/>
          </p:nvPr>
        </p:nvSpPr>
        <p:spPr>
          <a:xfrm>
            <a:off x="685800" y="2401969"/>
            <a:ext cx="6593700" cy="176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dirty="0">
                <a:solidFill>
                  <a:srgbClr val="FFFFFF"/>
                </a:solidFill>
              </a:rPr>
              <a:t>Intention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1800" dirty="0">
                <a:solidFill>
                  <a:srgbClr val="FFFFFF"/>
                </a:solidFill>
              </a:rPr>
              <a:t>Faire </a:t>
            </a:r>
            <a:r>
              <a:rPr lang="en" sz="1800" dirty="0" err="1">
                <a:solidFill>
                  <a:srgbClr val="FFFFFF"/>
                </a:solidFill>
              </a:rPr>
              <a:t>connaissance</a:t>
            </a:r>
            <a:r>
              <a:rPr lang="en" sz="1800" dirty="0">
                <a:solidFill>
                  <a:srgbClr val="FFFFFF"/>
                </a:solidFill>
              </a:rPr>
              <a:t>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1800" dirty="0">
                <a:solidFill>
                  <a:srgbClr val="FFFFFF"/>
                </a:solidFill>
              </a:rPr>
              <a:t>Posture de coach (discretion – </a:t>
            </a:r>
            <a:r>
              <a:rPr lang="en" sz="1800" dirty="0" err="1">
                <a:solidFill>
                  <a:srgbClr val="FFFFFF"/>
                </a:solidFill>
              </a:rPr>
              <a:t>neutralité</a:t>
            </a:r>
            <a:r>
              <a:rPr lang="en" sz="1800" dirty="0">
                <a:solidFill>
                  <a:srgbClr val="FFFFFF"/>
                </a:solidFill>
              </a:rPr>
              <a:t>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1800" dirty="0" err="1">
                <a:solidFill>
                  <a:srgbClr val="FFFFFF"/>
                </a:solidFill>
              </a:rPr>
              <a:t>Connaitre</a:t>
            </a:r>
            <a:r>
              <a:rPr lang="en" sz="1800" dirty="0">
                <a:solidFill>
                  <a:srgbClr val="FFFFFF"/>
                </a:solidFill>
              </a:rPr>
              <a:t> la vision de </a:t>
            </a:r>
            <a:r>
              <a:rPr lang="en" sz="1800" dirty="0" err="1">
                <a:solidFill>
                  <a:srgbClr val="FFFFFF"/>
                </a:solidFill>
              </a:rPr>
              <a:t>chacun</a:t>
            </a:r>
            <a:r>
              <a:rPr lang="en" sz="1800" dirty="0">
                <a:solidFill>
                  <a:srgbClr val="FFFFFF"/>
                </a:solidFill>
              </a:rPr>
              <a:t> </a:t>
            </a:r>
            <a:r>
              <a:rPr lang="en" sz="1800" dirty="0" err="1">
                <a:solidFill>
                  <a:srgbClr val="FFFFFF"/>
                </a:solidFill>
              </a:rPr>
              <a:t>concernant</a:t>
            </a:r>
            <a:r>
              <a:rPr lang="en" sz="1800" dirty="0">
                <a:solidFill>
                  <a:srgbClr val="FFFFFF"/>
                </a:solidFill>
              </a:rPr>
              <a:t> la projection du service.</a:t>
            </a:r>
          </a:p>
        </p:txBody>
      </p:sp>
      <p:pic>
        <p:nvPicPr>
          <p:cNvPr id="405" name="Shape 405" descr="photo-1434030216411-0b793f4b4173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5150" y="1981150"/>
            <a:ext cx="2071500" cy="20715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err="1"/>
              <a:t>Ajourd’hui</a:t>
            </a:r>
            <a:r>
              <a:rPr lang="en" dirty="0"/>
              <a:t> ?</a:t>
            </a:r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2830924" y="1417850"/>
            <a:ext cx="5358215" cy="29712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>
                <a:solidFill>
                  <a:srgbClr val="4A5C65"/>
                </a:solidFill>
              </a:rPr>
              <a:t>Constat : fonctionnement en mode « </a:t>
            </a:r>
            <a:r>
              <a:rPr lang="fr-FR" sz="1200" b="1" dirty="0" err="1">
                <a:solidFill>
                  <a:srgbClr val="4A5C65"/>
                </a:solidFill>
              </a:rPr>
              <a:t>sillo</a:t>
            </a:r>
            <a:r>
              <a:rPr lang="fr-FR" sz="1200" dirty="0">
                <a:solidFill>
                  <a:srgbClr val="4A5C65"/>
                </a:solidFill>
              </a:rPr>
              <a:t> » : les études – la </a:t>
            </a:r>
            <a:r>
              <a:rPr lang="fr-FR" sz="1200" dirty="0" err="1">
                <a:solidFill>
                  <a:srgbClr val="4A5C65"/>
                </a:solidFill>
              </a:rPr>
              <a:t>prod</a:t>
            </a:r>
            <a:r>
              <a:rPr lang="fr-FR" sz="1200" dirty="0">
                <a:solidFill>
                  <a:srgbClr val="4A5C65"/>
                </a:solidFill>
              </a:rPr>
              <a:t>.</a:t>
            </a: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endParaRPr lang="fr-FR" sz="1200" dirty="0">
              <a:solidFill>
                <a:srgbClr val="4A5C65"/>
              </a:solidFill>
            </a:endParaRP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/>
              <a:t>Des personnes </a:t>
            </a:r>
            <a:r>
              <a:rPr lang="fr-FR" sz="1200" dirty="0" err="1"/>
              <a:t>multi-tâches</a:t>
            </a:r>
            <a:r>
              <a:rPr lang="fr-FR" sz="1200" dirty="0"/>
              <a:t>.</a:t>
            </a: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/>
              <a:t>Ont un outil de </a:t>
            </a:r>
            <a:r>
              <a:rPr lang="fr-FR" sz="1200" dirty="0" err="1"/>
              <a:t>ticketing</a:t>
            </a:r>
            <a:r>
              <a:rPr lang="fr-FR" sz="1200" dirty="0"/>
              <a:t> – la forge qui occupe une place centrale dans le processus de traçabilité.</a:t>
            </a: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/>
              <a:t>Manque de communication (cas du départ de Mohamed).</a:t>
            </a: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/>
              <a:t>Sentiment d’incompréhension et de ne pas être sollicité.</a:t>
            </a: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/>
              <a:t>N’éprouvent pas l’intérêt d’avoir un </a:t>
            </a:r>
            <a:r>
              <a:rPr lang="fr-FR" sz="1200" dirty="0" err="1"/>
              <a:t>daily</a:t>
            </a:r>
            <a:r>
              <a:rPr lang="fr-FR" sz="1200" dirty="0"/>
              <a:t>, ont le sentiment que l’équipe communique sans.</a:t>
            </a: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endParaRPr lang="fr-FR" sz="1200" dirty="0"/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endParaRPr lang="fr-FR" sz="1200" dirty="0"/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/>
              <a:t>A ce jour, incompatibilité </a:t>
            </a:r>
            <a:r>
              <a:rPr lang="fr-FR" sz="1200" dirty="0" err="1"/>
              <a:t>Devops</a:t>
            </a:r>
            <a:r>
              <a:rPr lang="fr-FR" sz="1200" dirty="0"/>
              <a:t>.</a:t>
            </a: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/>
              <a:t>Démotivation.</a:t>
            </a: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/>
              <a:t>Perte de confiance envers la direction.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4A5C65"/>
              </a:solidFill>
            </a:endParaRPr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524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err="1"/>
              <a:t>Demain</a:t>
            </a:r>
            <a:r>
              <a:rPr lang="en" dirty="0"/>
              <a:t> ?</a:t>
            </a:r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2830924" y="1417850"/>
            <a:ext cx="5358215" cy="297127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>
                <a:solidFill>
                  <a:srgbClr val="4A5C65"/>
                </a:solidFill>
              </a:rPr>
              <a:t>Pas de projection (</a:t>
            </a:r>
            <a:r>
              <a:rPr lang="fr-FR" sz="1200" dirty="0"/>
              <a:t>En retraite)</a:t>
            </a:r>
            <a:r>
              <a:rPr lang="fr-FR" sz="1200" dirty="0">
                <a:solidFill>
                  <a:srgbClr val="4A5C65"/>
                </a:solidFill>
              </a:rPr>
              <a:t>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fr-FR" sz="1200" dirty="0">
                <a:solidFill>
                  <a:srgbClr val="4A5C65"/>
                </a:solidFill>
              </a:rPr>
              <a:t>Suivent les décisions de la direction.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fr-FR" sz="1200" dirty="0">
                <a:solidFill>
                  <a:srgbClr val="4A5C65"/>
                </a:solidFill>
              </a:rPr>
              <a:t>Ont le sentiment que beaucoup de choses vont changer mais ne savent pas quoi exactement. Sentiment de stress. Manque de visibilité.</a:t>
            </a:r>
          </a:p>
          <a:p>
            <a:pPr>
              <a:spcAft>
                <a:spcPts val="0"/>
              </a:spcAft>
              <a:buClr>
                <a:schemeClr val="dk1"/>
              </a:buClr>
              <a:buSzPct val="91666"/>
              <a:buNone/>
            </a:pPr>
            <a:r>
              <a:rPr lang="fr-FR" sz="1200" dirty="0"/>
              <a:t>Sentiment que ce n’est pas eux qui choisissent.</a:t>
            </a:r>
            <a:endParaRPr lang="fr-FR" sz="1200" dirty="0">
              <a:solidFill>
                <a:srgbClr val="4A5C65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fr-FR" sz="1200" dirty="0"/>
              <a:t>Aimerait garder la main sur le </a:t>
            </a:r>
            <a:r>
              <a:rPr lang="fr-FR" sz="1200" dirty="0" err="1"/>
              <a:t>materiel</a:t>
            </a:r>
            <a:r>
              <a:rPr lang="fr-FR" sz="1200" dirty="0"/>
              <a:t>, garder le matériel en local  au CTIG et non à l’INRA, pour avoir la main.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rgbClr val="4A5C65"/>
              </a:solidFill>
            </a:endParaRPr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9363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4A5C65"/>
                </a:solidFill>
              </a:rPr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 err="1"/>
              <a:t>VIsion</a:t>
            </a:r>
            <a:endParaRPr lang="en" dirty="0"/>
          </a:p>
        </p:txBody>
      </p:sp>
      <p:sp>
        <p:nvSpPr>
          <p:cNvPr id="412" name="Shape 412"/>
          <p:cNvSpPr txBox="1">
            <a:spLocks noGrp="1"/>
          </p:cNvSpPr>
          <p:nvPr>
            <p:ph type="subTitle" idx="1"/>
          </p:nvPr>
        </p:nvSpPr>
        <p:spPr>
          <a:xfrm>
            <a:off x="2886100" y="2916251"/>
            <a:ext cx="3371700" cy="78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Atelier </a:t>
            </a:r>
            <a:r>
              <a:rPr lang="en" dirty="0" err="1"/>
              <a:t>Montgolfière</a:t>
            </a:r>
            <a:endParaRPr lang="e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  <p:pic>
        <p:nvPicPr>
          <p:cNvPr id="11" name="Image 10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3CA76D8B-0270-3E48-81EA-CB761040A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29" y="418063"/>
            <a:ext cx="8983142" cy="430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081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3" y="41806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110E991C-3AF9-AE4E-B497-368B9EB0A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4932" y="869950"/>
            <a:ext cx="38862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93714"/>
      </p:ext>
    </p:extLst>
  </p:cSld>
  <p:clrMapOvr>
    <a:masterClrMapping/>
  </p:clrMapOvr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340</Words>
  <Application>Microsoft Macintosh PowerPoint</Application>
  <PresentationFormat>Affichage à l'écran (16:9)</PresentationFormat>
  <Paragraphs>66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Courier New</vt:lpstr>
      <vt:lpstr>Lato</vt:lpstr>
      <vt:lpstr>Roboto Slab</vt:lpstr>
      <vt:lpstr>Kent template</vt:lpstr>
      <vt:lpstr>Restitution</vt:lpstr>
      <vt:lpstr>Présentation du processus</vt:lpstr>
      <vt:lpstr>Déroulé</vt:lpstr>
      <vt:lpstr>Entretiens Individuels</vt:lpstr>
      <vt:lpstr>Ajourd’hui ?</vt:lpstr>
      <vt:lpstr>Demain ?</vt:lpstr>
      <vt:lpstr>1. VIsion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Restitution</dc:title>
  <cp:lastModifiedBy>Alice BARRALON</cp:lastModifiedBy>
  <cp:revision>6</cp:revision>
  <dcterms:modified xsi:type="dcterms:W3CDTF">2020-09-23T07:01:48Z</dcterms:modified>
</cp:coreProperties>
</file>